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Thin"/>
      <p:regular r:id="rId27"/>
      <p:bold r:id="rId28"/>
      <p:italic r:id="rId29"/>
      <p:boldItalic r:id="rId30"/>
    </p:embeddedFont>
    <p:embeddedFont>
      <p:font typeface="Roboto Medium"/>
      <p:regular r:id="rId31"/>
      <p:bold r:id="rId32"/>
      <p:italic r:id="rId33"/>
      <p:boldItalic r:id="rId34"/>
    </p:embeddedFont>
    <p:embeddedFont>
      <p:font typeface="Roboto Light"/>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8" name="Alice Morto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Thin-bold.fntdata"/><Relationship Id="rId27" Type="http://schemas.openxmlformats.org/officeDocument/2006/relationships/font" Target="fonts/RobotoThin-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Thin-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Medium-regular.fntdata"/><Relationship Id="rId30" Type="http://schemas.openxmlformats.org/officeDocument/2006/relationships/font" Target="fonts/RobotoThin-boldItalic.fntdata"/><Relationship Id="rId11" Type="http://schemas.openxmlformats.org/officeDocument/2006/relationships/slide" Target="slides/slide5.xml"/><Relationship Id="rId33" Type="http://schemas.openxmlformats.org/officeDocument/2006/relationships/font" Target="fonts/RobotoMedium-italic.fntdata"/><Relationship Id="rId10" Type="http://schemas.openxmlformats.org/officeDocument/2006/relationships/slide" Target="slides/slide4.xml"/><Relationship Id="rId32" Type="http://schemas.openxmlformats.org/officeDocument/2006/relationships/font" Target="fonts/RobotoMedium-bold.fntdata"/><Relationship Id="rId13" Type="http://schemas.openxmlformats.org/officeDocument/2006/relationships/slide" Target="slides/slide7.xml"/><Relationship Id="rId35" Type="http://schemas.openxmlformats.org/officeDocument/2006/relationships/font" Target="fonts/RobotoLight-regular.fntdata"/><Relationship Id="rId12" Type="http://schemas.openxmlformats.org/officeDocument/2006/relationships/slide" Target="slides/slide6.xml"/><Relationship Id="rId34" Type="http://schemas.openxmlformats.org/officeDocument/2006/relationships/font" Target="fonts/RobotoMedium-boldItalic.fntdata"/><Relationship Id="rId15" Type="http://schemas.openxmlformats.org/officeDocument/2006/relationships/slide" Target="slides/slide9.xml"/><Relationship Id="rId37" Type="http://schemas.openxmlformats.org/officeDocument/2006/relationships/font" Target="fonts/RobotoLight-italic.fntdata"/><Relationship Id="rId14" Type="http://schemas.openxmlformats.org/officeDocument/2006/relationships/slide" Target="slides/slide8.xml"/><Relationship Id="rId36" Type="http://schemas.openxmlformats.org/officeDocument/2006/relationships/font" Target="fonts/RobotoLight-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RobotoLight-boldItalic.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18-10-05T11:34:55.556">
    <p:pos x="1906" y="144"/>
    <p:text>Please can we reduce the text "just 2 more cookers to go for silver status...."
Reasons:
1. It's more work for dev team to calculate the 2 more cookers to go
2. Lots of text is confusing for the customer and we just want it to be really obvious what to do. 
I suggest: Keep going! 'Reach Diamond Status' to earn 250KSh per cooker.
What are your thoughts AD / SG?</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18-10-05T11:41:26.417">
    <p:pos x="6000" y="0"/>
    <p:text>same as above re. too much copy</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18-10-05T13:51:02.701">
    <p:pos x="6000" y="0"/>
    <p:text>accepted invites will always be higher than cookers sold. 
not sure about 'accepted'. 
+a.donahue@kokonetworks.com should we go with just 'Invites'?</p:text>
  </p:cm>
  <p:cm authorId="0" idx="4" dt="2018-10-05T11:41:38.981">
    <p:pos x="6000" y="100"/>
    <p:text>same as above re. too much copy.</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18-10-05T11:36:57.848">
    <p:pos x="6000" y="0"/>
    <p:text>Do we want this screen to be called Diamond or ambassador (on top bar?)</p:text>
  </p:cm>
  <p:cm authorId="0" idx="6" dt="2018-10-05T11:36:36.267">
    <p:pos x="6000" y="100"/>
    <p:text>Does the invitation code need to be on the top?  It's easier for the dev team to use the same template as Bronze / Silver / Gold and have invitation code in the screen.</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7" dt="2018-10-07T19:34:04.972">
    <p:pos x="6000" y="0"/>
    <p:text>Do we need a whole screen for select channel when the user isnt' selecting a channel - it's already been selected.</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8" dt="2018-10-07T19:35:09.256">
    <p:pos x="6000" y="0"/>
    <p:text>feel the button choices at the bottom are too complex. Initially we said we would let them 1. select recipients and then 2. schedule the SMS as a subsequent step.</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4322665974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4322665974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4322665974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432266597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4322665974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4322665974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4322665974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322665974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4322665974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4322665974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e406f315d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e406f315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4322665974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4322665974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4322665974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4322665974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4322665974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4322665974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4322665974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4322665974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e406f315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e406f31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e406f315d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e406f315d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3e406f315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3e406f315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432266597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432266597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432266597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432266597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432266597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432266597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432266597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432266597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4322665974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432266597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4322665974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4322665974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comments" Target="../comments/comment5.xml"/><Relationship Id="rId4" Type="http://schemas.openxmlformats.org/officeDocument/2006/relationships/image" Target="../media/image16.png"/><Relationship Id="rId5"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27.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comments" Target="../comments/comment6.xml"/><Relationship Id="rId4" Type="http://schemas.openxmlformats.org/officeDocument/2006/relationships/image" Target="../media/image32.png"/><Relationship Id="rId5"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21.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30.png"/><Relationship Id="rId4" Type="http://schemas.openxmlformats.org/officeDocument/2006/relationships/image" Target="../media/image2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5.png"/><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comments" Target="../comments/comment1.xml"/><Relationship Id="rId4" Type="http://schemas.openxmlformats.org/officeDocument/2006/relationships/image" Target="../media/image12.png"/><Relationship Id="rId5"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comments" Target="../comments/comment2.xml"/><Relationship Id="rId4" Type="http://schemas.openxmlformats.org/officeDocument/2006/relationships/image" Target="../media/image15.png"/><Relationship Id="rId5"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comments" Target="../comments/comment3.xml"/><Relationship Id="rId4" Type="http://schemas.openxmlformats.org/officeDocument/2006/relationships/image" Target="../media/image6.png"/><Relationship Id="rId5"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comments" Target="../comments/comment4.xml"/><Relationship Id="rId4" Type="http://schemas.openxmlformats.org/officeDocument/2006/relationships/image" Target="../media/image8.png"/><Relationship Id="rId5"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latin typeface="Roboto Light"/>
                <a:ea typeface="Roboto Light"/>
                <a:cs typeface="Roboto Light"/>
                <a:sym typeface="Roboto Light"/>
              </a:rPr>
              <a:t>MyKOKO - Referral Program</a:t>
            </a:r>
            <a:endParaRPr sz="3600">
              <a:latin typeface="Roboto Light"/>
              <a:ea typeface="Roboto Light"/>
              <a:cs typeface="Roboto Light"/>
              <a:sym typeface="Roboto Light"/>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Thin"/>
                <a:ea typeface="Roboto Thin"/>
                <a:cs typeface="Roboto Thin"/>
                <a:sym typeface="Roboto Thin"/>
              </a:rPr>
              <a:t>Design - Version 1</a:t>
            </a:r>
            <a:endParaRPr>
              <a:latin typeface="Roboto Thin"/>
              <a:ea typeface="Roboto Thin"/>
              <a:cs typeface="Roboto Thin"/>
              <a:sym typeface="Roboto Thi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Dynamic search</a:t>
            </a:r>
            <a:endParaRPr sz="1400">
              <a:latin typeface="Roboto Light"/>
              <a:ea typeface="Roboto Light"/>
              <a:cs typeface="Roboto Light"/>
              <a:sym typeface="Roboto Light"/>
            </a:endParaRPr>
          </a:p>
        </p:txBody>
      </p:sp>
      <p:sp>
        <p:nvSpPr>
          <p:cNvPr id="121" name="Google Shape;121;p22"/>
          <p:cNvSpPr txBox="1"/>
          <p:nvPr>
            <p:ph idx="1" type="body"/>
          </p:nvPr>
        </p:nvSpPr>
        <p:spPr>
          <a:xfrm>
            <a:off x="5789350" y="1389600"/>
            <a:ext cx="2952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434343"/>
                </a:solidFill>
                <a:latin typeface="Roboto Light"/>
                <a:ea typeface="Roboto Light"/>
                <a:cs typeface="Roboto Light"/>
                <a:sym typeface="Roboto Light"/>
              </a:rPr>
              <a:t>The search functionality is dynamic. As soon as the user starts typing the name or number the entire list of friends will start filtering and will show the </a:t>
            </a:r>
            <a:r>
              <a:rPr lang="en">
                <a:solidFill>
                  <a:srgbClr val="434343"/>
                </a:solidFill>
                <a:latin typeface="Roboto Light"/>
                <a:ea typeface="Roboto Light"/>
                <a:cs typeface="Roboto Light"/>
                <a:sym typeface="Roboto Light"/>
              </a:rPr>
              <a:t>relevant</a:t>
            </a:r>
            <a:r>
              <a:rPr lang="en">
                <a:solidFill>
                  <a:srgbClr val="434343"/>
                </a:solidFill>
                <a:latin typeface="Roboto Light"/>
                <a:ea typeface="Roboto Light"/>
                <a:cs typeface="Roboto Light"/>
                <a:sym typeface="Roboto Light"/>
              </a:rPr>
              <a:t> result. This </a:t>
            </a:r>
            <a:r>
              <a:rPr lang="en">
                <a:solidFill>
                  <a:srgbClr val="434343"/>
                </a:solidFill>
                <a:latin typeface="Roboto Light"/>
                <a:ea typeface="Roboto Light"/>
                <a:cs typeface="Roboto Light"/>
                <a:sym typeface="Roboto Light"/>
              </a:rPr>
              <a:t>particularly beneficial when the user doesn't have time to type the whole name and at the top of his/her mind knows who they are searching for to check on progress and send a encouraging personal message.</a:t>
            </a:r>
            <a:r>
              <a:rPr lang="en">
                <a:solidFill>
                  <a:srgbClr val="434343"/>
                </a:solidFill>
                <a:latin typeface="Roboto Light"/>
                <a:ea typeface="Roboto Light"/>
                <a:cs typeface="Roboto Light"/>
                <a:sym typeface="Roboto Light"/>
              </a:rPr>
              <a:t> </a:t>
            </a:r>
            <a:endParaRPr>
              <a:solidFill>
                <a:srgbClr val="434343"/>
              </a:solidFill>
              <a:latin typeface="Roboto Light"/>
              <a:ea typeface="Roboto Light"/>
              <a:cs typeface="Roboto Light"/>
              <a:sym typeface="Roboto Light"/>
            </a:endParaRPr>
          </a:p>
        </p:txBody>
      </p:sp>
      <p:pic>
        <p:nvPicPr>
          <p:cNvPr id="122" name="Google Shape;122;p22"/>
          <p:cNvPicPr preferRelativeResize="0"/>
          <p:nvPr/>
        </p:nvPicPr>
        <p:blipFill rotWithShape="1">
          <a:blip r:embed="rId3">
            <a:alphaModFix/>
          </a:blip>
          <a:srcRect b="0" l="0" r="0" t="0"/>
          <a:stretch/>
        </p:blipFill>
        <p:spPr>
          <a:xfrm>
            <a:off x="152400" y="228600"/>
            <a:ext cx="2610373" cy="4640654"/>
          </a:xfrm>
          <a:prstGeom prst="rect">
            <a:avLst/>
          </a:prstGeom>
          <a:noFill/>
          <a:ln>
            <a:noFill/>
          </a:ln>
        </p:spPr>
      </p:pic>
      <p:pic>
        <p:nvPicPr>
          <p:cNvPr id="123" name="Google Shape;123;p22"/>
          <p:cNvPicPr preferRelativeResize="0"/>
          <p:nvPr/>
        </p:nvPicPr>
        <p:blipFill rotWithShape="1">
          <a:blip r:embed="rId4">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3"/>
          <p:cNvPicPr preferRelativeResize="0"/>
          <p:nvPr/>
        </p:nvPicPr>
        <p:blipFill rotWithShape="1">
          <a:blip r:embed="rId3">
            <a:alphaModFix/>
          </a:blip>
          <a:srcRect b="0" l="0" r="0" t="0"/>
          <a:stretch/>
        </p:blipFill>
        <p:spPr>
          <a:xfrm>
            <a:off x="152400" y="228600"/>
            <a:ext cx="2610373" cy="4640654"/>
          </a:xfrm>
          <a:prstGeom prst="rect">
            <a:avLst/>
          </a:prstGeom>
          <a:noFill/>
          <a:ln>
            <a:noFill/>
          </a:ln>
        </p:spPr>
      </p:pic>
      <p:pic>
        <p:nvPicPr>
          <p:cNvPr id="129" name="Google Shape;129;p23"/>
          <p:cNvPicPr preferRelativeResize="0"/>
          <p:nvPr/>
        </p:nvPicPr>
        <p:blipFill rotWithShape="1">
          <a:blip r:embed="rId4">
            <a:alphaModFix/>
          </a:blip>
          <a:srcRect b="0" l="0" r="0" t="0"/>
          <a:stretch/>
        </p:blipFill>
        <p:spPr>
          <a:xfrm>
            <a:off x="3026569" y="228600"/>
            <a:ext cx="2610382" cy="4640678"/>
          </a:xfrm>
          <a:prstGeom prst="rect">
            <a:avLst/>
          </a:prstGeom>
          <a:noFill/>
          <a:ln>
            <a:noFill/>
          </a:ln>
        </p:spPr>
      </p:pic>
      <p:sp>
        <p:nvSpPr>
          <p:cNvPr id="130" name="Google Shape;130;p23"/>
          <p:cNvSpPr txBox="1"/>
          <p:nvPr>
            <p:ph type="title"/>
          </p:nvPr>
        </p:nvSpPr>
        <p:spPr>
          <a:xfrm>
            <a:off x="5789350" y="2313725"/>
            <a:ext cx="2808000" cy="47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200">
                <a:latin typeface="Roboto Light"/>
                <a:ea typeface="Roboto Light"/>
                <a:cs typeface="Roboto Light"/>
                <a:sym typeface="Roboto Light"/>
              </a:rPr>
              <a:t>Screen 3 and 4 from the previous journey</a:t>
            </a:r>
            <a:endParaRPr sz="1200">
              <a:latin typeface="Roboto Light"/>
              <a:ea typeface="Roboto Light"/>
              <a:cs typeface="Roboto Light"/>
              <a:sym typeface="Roboto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Sending a personal message to ‘DAVID’</a:t>
            </a:r>
            <a:endParaRPr sz="1400">
              <a:latin typeface="Roboto Light"/>
              <a:ea typeface="Roboto Light"/>
              <a:cs typeface="Roboto Light"/>
              <a:sym typeface="Roboto Light"/>
            </a:endParaRPr>
          </a:p>
        </p:txBody>
      </p:sp>
      <p:sp>
        <p:nvSpPr>
          <p:cNvPr id="136" name="Google Shape;136;p24"/>
          <p:cNvSpPr txBox="1"/>
          <p:nvPr>
            <p:ph idx="1" type="body"/>
          </p:nvPr>
        </p:nvSpPr>
        <p:spPr>
          <a:xfrm>
            <a:off x="5789350" y="1389600"/>
            <a:ext cx="2952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Roboto Light"/>
                <a:ea typeface="Roboto Light"/>
                <a:cs typeface="Roboto Light"/>
                <a:sym typeface="Roboto Light"/>
              </a:rPr>
              <a:t>On successfully searching the required friend. User now wants to send a personal message to David. The user here simply taps on the message icon that will take him/her to the ‘Select a message’ screen. From here a relevant message would be selected from the list of messages </a:t>
            </a:r>
            <a:r>
              <a:rPr lang="en">
                <a:solidFill>
                  <a:srgbClr val="434343"/>
                </a:solidFill>
                <a:latin typeface="Roboto Light"/>
                <a:ea typeface="Roboto Light"/>
                <a:cs typeface="Roboto Light"/>
                <a:sym typeface="Roboto Light"/>
              </a:rPr>
              <a:t>provided</a:t>
            </a:r>
            <a:r>
              <a:rPr lang="en">
                <a:solidFill>
                  <a:srgbClr val="434343"/>
                </a:solidFill>
                <a:latin typeface="Roboto Light"/>
                <a:ea typeface="Roboto Light"/>
                <a:cs typeface="Roboto Light"/>
                <a:sym typeface="Roboto Light"/>
              </a:rPr>
              <a:t> to the user.</a:t>
            </a:r>
            <a:endParaRPr>
              <a:solidFill>
                <a:srgbClr val="434343"/>
              </a:solidFill>
              <a:latin typeface="Roboto Light"/>
              <a:ea typeface="Roboto Light"/>
              <a:cs typeface="Roboto Light"/>
              <a:sym typeface="Roboto Light"/>
            </a:endParaRPr>
          </a:p>
          <a:p>
            <a:pPr indent="0" lvl="0" marL="0" rtl="0" algn="l">
              <a:spcBef>
                <a:spcPts val="1600"/>
              </a:spcBef>
              <a:spcAft>
                <a:spcPts val="1600"/>
              </a:spcAft>
              <a:buNone/>
            </a:pPr>
            <a:r>
              <a:rPr lang="en" sz="1000">
                <a:solidFill>
                  <a:srgbClr val="434343"/>
                </a:solidFill>
                <a:latin typeface="Roboto Light"/>
                <a:ea typeface="Roboto Light"/>
                <a:cs typeface="Roboto Light"/>
                <a:sym typeface="Roboto Light"/>
              </a:rPr>
              <a:t>Note: Following slides will have 3 more screens that are part of this journey...</a:t>
            </a:r>
            <a:endParaRPr sz="1000">
              <a:solidFill>
                <a:srgbClr val="434343"/>
              </a:solidFill>
              <a:latin typeface="Roboto Light"/>
              <a:ea typeface="Roboto Light"/>
              <a:cs typeface="Roboto Light"/>
              <a:sym typeface="Roboto Light"/>
            </a:endParaRPr>
          </a:p>
        </p:txBody>
      </p:sp>
      <p:pic>
        <p:nvPicPr>
          <p:cNvPr id="137" name="Google Shape;137;p24"/>
          <p:cNvPicPr preferRelativeResize="0"/>
          <p:nvPr/>
        </p:nvPicPr>
        <p:blipFill rotWithShape="1">
          <a:blip r:embed="rId3">
            <a:alphaModFix/>
          </a:blip>
          <a:srcRect b="0" l="0" r="0" t="0"/>
          <a:stretch/>
        </p:blipFill>
        <p:spPr>
          <a:xfrm>
            <a:off x="152400" y="228600"/>
            <a:ext cx="2610373" cy="4640654"/>
          </a:xfrm>
          <a:prstGeom prst="rect">
            <a:avLst/>
          </a:prstGeom>
          <a:noFill/>
          <a:ln>
            <a:noFill/>
          </a:ln>
        </p:spPr>
      </p:pic>
      <p:pic>
        <p:nvPicPr>
          <p:cNvPr id="138" name="Google Shape;138;p24"/>
          <p:cNvPicPr preferRelativeResize="0"/>
          <p:nvPr/>
        </p:nvPicPr>
        <p:blipFill rotWithShape="1">
          <a:blip r:embed="rId4">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Sending a personal message to ‘DAVID’</a:t>
            </a:r>
            <a:endParaRPr sz="1400">
              <a:latin typeface="Roboto Light"/>
              <a:ea typeface="Roboto Light"/>
              <a:cs typeface="Roboto Light"/>
              <a:sym typeface="Roboto Light"/>
            </a:endParaRPr>
          </a:p>
        </p:txBody>
      </p:sp>
      <p:sp>
        <p:nvSpPr>
          <p:cNvPr id="144" name="Google Shape;144;p25"/>
          <p:cNvSpPr txBox="1"/>
          <p:nvPr>
            <p:ph idx="1" type="body"/>
          </p:nvPr>
        </p:nvSpPr>
        <p:spPr>
          <a:xfrm>
            <a:off x="5789350" y="1389600"/>
            <a:ext cx="30876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Roboto Light"/>
                <a:ea typeface="Roboto Light"/>
                <a:cs typeface="Roboto Light"/>
                <a:sym typeface="Roboto Light"/>
              </a:rPr>
              <a:t>...With the message selected the user would proceed to select the channel. In this case, however since the friend has already been selected the only option available is ‘SMS’. The user here simply has to either ‘Schedule SMS’ if he/she wishes to or can simply ‘Send the SMS’.</a:t>
            </a:r>
            <a:endParaRPr>
              <a:solidFill>
                <a:srgbClr val="434343"/>
              </a:solidFill>
              <a:latin typeface="Roboto Light"/>
              <a:ea typeface="Roboto Light"/>
              <a:cs typeface="Roboto Light"/>
              <a:sym typeface="Roboto Light"/>
            </a:endParaRPr>
          </a:p>
          <a:p>
            <a:pPr indent="0" lvl="0" marL="0" rtl="0" algn="l">
              <a:spcBef>
                <a:spcPts val="1600"/>
              </a:spcBef>
              <a:spcAft>
                <a:spcPts val="1600"/>
              </a:spcAft>
              <a:buNone/>
            </a:pPr>
            <a:r>
              <a:t/>
            </a:r>
            <a:endParaRPr>
              <a:solidFill>
                <a:srgbClr val="434343"/>
              </a:solidFill>
              <a:latin typeface="Roboto Light"/>
              <a:ea typeface="Roboto Light"/>
              <a:cs typeface="Roboto Light"/>
              <a:sym typeface="Roboto Light"/>
            </a:endParaRPr>
          </a:p>
        </p:txBody>
      </p:sp>
      <p:pic>
        <p:nvPicPr>
          <p:cNvPr id="145" name="Google Shape;145;p25"/>
          <p:cNvPicPr preferRelativeResize="0"/>
          <p:nvPr/>
        </p:nvPicPr>
        <p:blipFill rotWithShape="1">
          <a:blip r:embed="rId4">
            <a:alphaModFix/>
          </a:blip>
          <a:srcRect b="0" l="0" r="0" t="0"/>
          <a:stretch/>
        </p:blipFill>
        <p:spPr>
          <a:xfrm>
            <a:off x="152400" y="228600"/>
            <a:ext cx="2610373" cy="4640654"/>
          </a:xfrm>
          <a:prstGeom prst="rect">
            <a:avLst/>
          </a:prstGeom>
          <a:noFill/>
          <a:ln>
            <a:noFill/>
          </a:ln>
        </p:spPr>
      </p:pic>
      <p:pic>
        <p:nvPicPr>
          <p:cNvPr id="146" name="Google Shape;146;p25"/>
          <p:cNvPicPr preferRelativeResize="0"/>
          <p:nvPr/>
        </p:nvPicPr>
        <p:blipFill rotWithShape="1">
          <a:blip r:embed="rId5">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5816475" y="1522350"/>
            <a:ext cx="2808000" cy="20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200">
                <a:latin typeface="Roboto Light"/>
                <a:ea typeface="Roboto Light"/>
                <a:cs typeface="Roboto Light"/>
                <a:sym typeface="Roboto Light"/>
              </a:rPr>
              <a:t>Screen 5 from the previous journey.</a:t>
            </a:r>
            <a:endParaRPr sz="1200">
              <a:latin typeface="Roboto Light"/>
              <a:ea typeface="Roboto Light"/>
              <a:cs typeface="Roboto Light"/>
              <a:sym typeface="Roboto Light"/>
            </a:endParaRPr>
          </a:p>
          <a:p>
            <a:pPr indent="0" lvl="0" marL="0" rtl="0" algn="l">
              <a:spcBef>
                <a:spcPts val="0"/>
              </a:spcBef>
              <a:spcAft>
                <a:spcPts val="0"/>
              </a:spcAft>
              <a:buNone/>
            </a:pPr>
            <a:r>
              <a:t/>
            </a:r>
            <a:endParaRPr sz="1200">
              <a:latin typeface="Roboto Light"/>
              <a:ea typeface="Roboto Light"/>
              <a:cs typeface="Roboto Light"/>
              <a:sym typeface="Roboto Light"/>
            </a:endParaRPr>
          </a:p>
          <a:p>
            <a:pPr indent="0" lvl="0" marL="0" rtl="0" algn="l">
              <a:spcBef>
                <a:spcPts val="0"/>
              </a:spcBef>
              <a:spcAft>
                <a:spcPts val="0"/>
              </a:spcAft>
              <a:buNone/>
            </a:pPr>
            <a:r>
              <a:rPr lang="en" sz="1200">
                <a:latin typeface="Roboto Light"/>
                <a:ea typeface="Roboto Light"/>
                <a:cs typeface="Roboto Light"/>
                <a:sym typeface="Roboto Light"/>
              </a:rPr>
              <a:t>This essentially is a success message. The idea is to only inform the user that the message was sent. Success depends on the network. But we inform the user regardless.</a:t>
            </a:r>
            <a:endParaRPr sz="1200">
              <a:latin typeface="Roboto Light"/>
              <a:ea typeface="Roboto Light"/>
              <a:cs typeface="Roboto Light"/>
              <a:sym typeface="Roboto Light"/>
            </a:endParaRPr>
          </a:p>
          <a:p>
            <a:pPr indent="0" lvl="0" marL="0" rtl="0" algn="l">
              <a:spcBef>
                <a:spcPts val="0"/>
              </a:spcBef>
              <a:spcAft>
                <a:spcPts val="0"/>
              </a:spcAft>
              <a:buNone/>
            </a:pPr>
            <a:r>
              <a:t/>
            </a:r>
            <a:endParaRPr sz="1200">
              <a:latin typeface="Roboto Light"/>
              <a:ea typeface="Roboto Light"/>
              <a:cs typeface="Roboto Light"/>
              <a:sym typeface="Roboto Light"/>
            </a:endParaRPr>
          </a:p>
          <a:p>
            <a:pPr indent="0" lvl="0" marL="0" rtl="0" algn="l">
              <a:spcBef>
                <a:spcPts val="0"/>
              </a:spcBef>
              <a:spcAft>
                <a:spcPts val="0"/>
              </a:spcAft>
              <a:buNone/>
            </a:pPr>
            <a:r>
              <a:rPr lang="en" sz="1200">
                <a:latin typeface="Roboto Light"/>
                <a:ea typeface="Roboto Light"/>
                <a:cs typeface="Roboto Light"/>
                <a:sym typeface="Roboto Light"/>
              </a:rPr>
              <a:t>Tapping on ‘Thank you’ will take the user back to the ‘Ambassador’ screen to perform any other tasks.</a:t>
            </a:r>
            <a:endParaRPr sz="1200">
              <a:latin typeface="Roboto Light"/>
              <a:ea typeface="Roboto Light"/>
              <a:cs typeface="Roboto Light"/>
              <a:sym typeface="Roboto Light"/>
            </a:endParaRPr>
          </a:p>
        </p:txBody>
      </p:sp>
      <p:pic>
        <p:nvPicPr>
          <p:cNvPr id="152" name="Google Shape;152;p26"/>
          <p:cNvPicPr preferRelativeResize="0"/>
          <p:nvPr/>
        </p:nvPicPr>
        <p:blipFill rotWithShape="1">
          <a:blip r:embed="rId3">
            <a:alphaModFix/>
          </a:blip>
          <a:srcRect b="0" l="0" r="0" t="0"/>
          <a:stretch/>
        </p:blipFill>
        <p:spPr>
          <a:xfrm>
            <a:off x="1752600" y="228600"/>
            <a:ext cx="2610374" cy="464065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7"/>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Sending message to a group of </a:t>
            </a:r>
            <a:r>
              <a:rPr lang="en" sz="1800">
                <a:latin typeface="Roboto Light"/>
                <a:ea typeface="Roboto Light"/>
                <a:cs typeface="Roboto Light"/>
                <a:sym typeface="Roboto Light"/>
              </a:rPr>
              <a:t>friends</a:t>
            </a:r>
            <a:endParaRPr sz="1400">
              <a:latin typeface="Roboto Light"/>
              <a:ea typeface="Roboto Light"/>
              <a:cs typeface="Roboto Light"/>
              <a:sym typeface="Roboto Light"/>
            </a:endParaRPr>
          </a:p>
        </p:txBody>
      </p:sp>
      <p:sp>
        <p:nvSpPr>
          <p:cNvPr id="158" name="Google Shape;158;p27"/>
          <p:cNvSpPr txBox="1"/>
          <p:nvPr>
            <p:ph idx="1" type="body"/>
          </p:nvPr>
        </p:nvSpPr>
        <p:spPr>
          <a:xfrm>
            <a:off x="578935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434343"/>
                </a:solidFill>
                <a:latin typeface="Roboto Light"/>
                <a:ea typeface="Roboto Light"/>
                <a:cs typeface="Roboto Light"/>
                <a:sym typeface="Roboto Light"/>
              </a:rPr>
              <a:t>From the ‘Ambassador’ screen when the user taps on the ‘Send message’ button the user will come to ‘Select a message’ screen. However, the only difference here is when the user taps on ‘Select channel’ there will be additional channels made </a:t>
            </a:r>
            <a:r>
              <a:rPr lang="en">
                <a:solidFill>
                  <a:srgbClr val="434343"/>
                </a:solidFill>
                <a:latin typeface="Roboto Light"/>
                <a:ea typeface="Roboto Light"/>
                <a:cs typeface="Roboto Light"/>
                <a:sym typeface="Roboto Light"/>
              </a:rPr>
              <a:t>available</a:t>
            </a:r>
            <a:r>
              <a:rPr lang="en">
                <a:solidFill>
                  <a:srgbClr val="434343"/>
                </a:solidFill>
                <a:latin typeface="Roboto Light"/>
                <a:ea typeface="Roboto Light"/>
                <a:cs typeface="Roboto Light"/>
                <a:sym typeface="Roboto Light"/>
              </a:rPr>
              <a:t> to him/her, covering that in the next slide...</a:t>
            </a:r>
            <a:endParaRPr>
              <a:solidFill>
                <a:srgbClr val="434343"/>
              </a:solidFill>
              <a:latin typeface="Roboto Light"/>
              <a:ea typeface="Roboto Light"/>
              <a:cs typeface="Roboto Light"/>
              <a:sym typeface="Roboto Light"/>
            </a:endParaRPr>
          </a:p>
        </p:txBody>
      </p:sp>
      <p:pic>
        <p:nvPicPr>
          <p:cNvPr id="159" name="Google Shape;159;p27"/>
          <p:cNvPicPr preferRelativeResize="0"/>
          <p:nvPr/>
        </p:nvPicPr>
        <p:blipFill rotWithShape="1">
          <a:blip r:embed="rId3">
            <a:alphaModFix/>
          </a:blip>
          <a:srcRect b="0" l="0" r="0" t="0"/>
          <a:stretch/>
        </p:blipFill>
        <p:spPr>
          <a:xfrm>
            <a:off x="152400" y="228600"/>
            <a:ext cx="2610373" cy="4640654"/>
          </a:xfrm>
          <a:prstGeom prst="rect">
            <a:avLst/>
          </a:prstGeom>
          <a:noFill/>
          <a:ln>
            <a:noFill/>
          </a:ln>
        </p:spPr>
      </p:pic>
      <p:pic>
        <p:nvPicPr>
          <p:cNvPr id="160" name="Google Shape;160;p27"/>
          <p:cNvPicPr preferRelativeResize="0"/>
          <p:nvPr/>
        </p:nvPicPr>
        <p:blipFill rotWithShape="1">
          <a:blip r:embed="rId4">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8"/>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Sending message to a group of friends</a:t>
            </a:r>
            <a:endParaRPr sz="1400">
              <a:latin typeface="Roboto Light"/>
              <a:ea typeface="Roboto Light"/>
              <a:cs typeface="Roboto Light"/>
              <a:sym typeface="Roboto Light"/>
            </a:endParaRPr>
          </a:p>
        </p:txBody>
      </p:sp>
      <p:sp>
        <p:nvSpPr>
          <p:cNvPr id="166" name="Google Shape;166;p28"/>
          <p:cNvSpPr txBox="1"/>
          <p:nvPr>
            <p:ph idx="1" type="body"/>
          </p:nvPr>
        </p:nvSpPr>
        <p:spPr>
          <a:xfrm>
            <a:off x="578935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Roboto Light"/>
                <a:ea typeface="Roboto Light"/>
                <a:cs typeface="Roboto Light"/>
                <a:sym typeface="Roboto Light"/>
              </a:rPr>
              <a:t>The user here can select social media as a medium to send his/her message. But that would take to user to App interface of the selected social media channel.</a:t>
            </a:r>
            <a:endParaRPr>
              <a:solidFill>
                <a:srgbClr val="434343"/>
              </a:solidFill>
              <a:latin typeface="Roboto Light"/>
              <a:ea typeface="Roboto Light"/>
              <a:cs typeface="Roboto Light"/>
              <a:sym typeface="Roboto Light"/>
            </a:endParaRPr>
          </a:p>
          <a:p>
            <a:pPr indent="0" lvl="0" marL="0" rtl="0" algn="l">
              <a:spcBef>
                <a:spcPts val="1600"/>
              </a:spcBef>
              <a:spcAft>
                <a:spcPts val="1600"/>
              </a:spcAft>
              <a:buNone/>
            </a:pPr>
            <a:r>
              <a:rPr lang="en">
                <a:solidFill>
                  <a:srgbClr val="434343"/>
                </a:solidFill>
                <a:latin typeface="Roboto Light"/>
                <a:ea typeface="Roboto Light"/>
                <a:cs typeface="Roboto Light"/>
                <a:sym typeface="Roboto Light"/>
              </a:rPr>
              <a:t>If the user chooses to send a personal message then he/she has option to schedule it and then proceed to select friends (referrals only list) or simply send the message directly.</a:t>
            </a:r>
            <a:endParaRPr>
              <a:solidFill>
                <a:srgbClr val="434343"/>
              </a:solidFill>
              <a:latin typeface="Roboto Light"/>
              <a:ea typeface="Roboto Light"/>
              <a:cs typeface="Roboto Light"/>
              <a:sym typeface="Roboto Light"/>
            </a:endParaRPr>
          </a:p>
        </p:txBody>
      </p:sp>
      <p:pic>
        <p:nvPicPr>
          <p:cNvPr id="167" name="Google Shape;167;p28"/>
          <p:cNvPicPr preferRelativeResize="0"/>
          <p:nvPr/>
        </p:nvPicPr>
        <p:blipFill rotWithShape="1">
          <a:blip r:embed="rId4">
            <a:alphaModFix/>
          </a:blip>
          <a:srcRect b="0" l="0" r="0" t="0"/>
          <a:stretch/>
        </p:blipFill>
        <p:spPr>
          <a:xfrm>
            <a:off x="152400" y="228600"/>
            <a:ext cx="2610373" cy="4640654"/>
          </a:xfrm>
          <a:prstGeom prst="rect">
            <a:avLst/>
          </a:prstGeom>
          <a:noFill/>
          <a:ln>
            <a:noFill/>
          </a:ln>
        </p:spPr>
      </p:pic>
      <p:pic>
        <p:nvPicPr>
          <p:cNvPr id="168" name="Google Shape;168;p28"/>
          <p:cNvPicPr preferRelativeResize="0"/>
          <p:nvPr/>
        </p:nvPicPr>
        <p:blipFill rotWithShape="1">
          <a:blip r:embed="rId5">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9"/>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Scheduling SMS</a:t>
            </a:r>
            <a:endParaRPr sz="1400">
              <a:latin typeface="Roboto Light"/>
              <a:ea typeface="Roboto Light"/>
              <a:cs typeface="Roboto Light"/>
              <a:sym typeface="Roboto Light"/>
            </a:endParaRPr>
          </a:p>
        </p:txBody>
      </p:sp>
      <p:sp>
        <p:nvSpPr>
          <p:cNvPr id="174" name="Google Shape;174;p29"/>
          <p:cNvSpPr txBox="1"/>
          <p:nvPr>
            <p:ph idx="1" type="body"/>
          </p:nvPr>
        </p:nvSpPr>
        <p:spPr>
          <a:xfrm>
            <a:off x="578935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Roboto Light"/>
                <a:ea typeface="Roboto Light"/>
                <a:cs typeface="Roboto Light"/>
                <a:sym typeface="Roboto Light"/>
              </a:rPr>
              <a:t>Selecting the </a:t>
            </a:r>
            <a:r>
              <a:rPr lang="en">
                <a:solidFill>
                  <a:srgbClr val="434343"/>
                </a:solidFill>
                <a:latin typeface="Roboto Medium"/>
                <a:ea typeface="Roboto Medium"/>
                <a:cs typeface="Roboto Medium"/>
                <a:sym typeface="Roboto Medium"/>
              </a:rPr>
              <a:t>Date</a:t>
            </a:r>
            <a:endParaRPr>
              <a:solidFill>
                <a:srgbClr val="434343"/>
              </a:solidFill>
              <a:latin typeface="Roboto Medium"/>
              <a:ea typeface="Roboto Medium"/>
              <a:cs typeface="Roboto Medium"/>
              <a:sym typeface="Roboto Medium"/>
            </a:endParaRPr>
          </a:p>
          <a:p>
            <a:pPr indent="0" lvl="0" marL="0" rtl="0" algn="l">
              <a:spcBef>
                <a:spcPts val="1600"/>
              </a:spcBef>
              <a:spcAft>
                <a:spcPts val="1600"/>
              </a:spcAft>
              <a:buNone/>
            </a:pPr>
            <a:r>
              <a:rPr lang="en">
                <a:solidFill>
                  <a:srgbClr val="434343"/>
                </a:solidFill>
                <a:latin typeface="Roboto Light"/>
                <a:ea typeface="Roboto Light"/>
                <a:cs typeface="Roboto Light"/>
                <a:sym typeface="Roboto Light"/>
              </a:rPr>
              <a:t>By default the current date will be selected which the user can change if he/she wishes to. These screens represent that selection.</a:t>
            </a:r>
            <a:endParaRPr>
              <a:solidFill>
                <a:srgbClr val="434343"/>
              </a:solidFill>
              <a:latin typeface="Roboto Light"/>
              <a:ea typeface="Roboto Light"/>
              <a:cs typeface="Roboto Light"/>
              <a:sym typeface="Roboto Light"/>
            </a:endParaRPr>
          </a:p>
        </p:txBody>
      </p:sp>
      <p:pic>
        <p:nvPicPr>
          <p:cNvPr id="175" name="Google Shape;175;p29"/>
          <p:cNvPicPr preferRelativeResize="0"/>
          <p:nvPr/>
        </p:nvPicPr>
        <p:blipFill rotWithShape="1">
          <a:blip r:embed="rId3">
            <a:alphaModFix/>
          </a:blip>
          <a:srcRect b="0" l="0" r="0" t="0"/>
          <a:stretch/>
        </p:blipFill>
        <p:spPr>
          <a:xfrm>
            <a:off x="152400" y="228600"/>
            <a:ext cx="2610373" cy="4640654"/>
          </a:xfrm>
          <a:prstGeom prst="rect">
            <a:avLst/>
          </a:prstGeom>
          <a:noFill/>
          <a:ln>
            <a:noFill/>
          </a:ln>
        </p:spPr>
      </p:pic>
      <p:pic>
        <p:nvPicPr>
          <p:cNvPr id="176" name="Google Shape;176;p29"/>
          <p:cNvPicPr preferRelativeResize="0"/>
          <p:nvPr/>
        </p:nvPicPr>
        <p:blipFill rotWithShape="1">
          <a:blip r:embed="rId4">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0"/>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Scheduling SMS</a:t>
            </a:r>
            <a:endParaRPr sz="1400">
              <a:latin typeface="Roboto Light"/>
              <a:ea typeface="Roboto Light"/>
              <a:cs typeface="Roboto Light"/>
              <a:sym typeface="Roboto Light"/>
            </a:endParaRPr>
          </a:p>
        </p:txBody>
      </p:sp>
      <p:sp>
        <p:nvSpPr>
          <p:cNvPr id="182" name="Google Shape;182;p30"/>
          <p:cNvSpPr txBox="1"/>
          <p:nvPr>
            <p:ph idx="1" type="body"/>
          </p:nvPr>
        </p:nvSpPr>
        <p:spPr>
          <a:xfrm>
            <a:off x="578935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Roboto Light"/>
                <a:ea typeface="Roboto Light"/>
                <a:cs typeface="Roboto Light"/>
                <a:sym typeface="Roboto Light"/>
              </a:rPr>
              <a:t>Selecting the </a:t>
            </a:r>
            <a:r>
              <a:rPr lang="en">
                <a:solidFill>
                  <a:srgbClr val="434343"/>
                </a:solidFill>
                <a:latin typeface="Roboto Medium"/>
                <a:ea typeface="Roboto Medium"/>
                <a:cs typeface="Roboto Medium"/>
                <a:sym typeface="Roboto Medium"/>
              </a:rPr>
              <a:t>Time</a:t>
            </a:r>
            <a:endParaRPr>
              <a:solidFill>
                <a:srgbClr val="434343"/>
              </a:solidFill>
              <a:latin typeface="Roboto Medium"/>
              <a:ea typeface="Roboto Medium"/>
              <a:cs typeface="Roboto Medium"/>
              <a:sym typeface="Roboto Medium"/>
            </a:endParaRPr>
          </a:p>
          <a:p>
            <a:pPr indent="0" lvl="0" marL="0" rtl="0" algn="l">
              <a:spcBef>
                <a:spcPts val="1600"/>
              </a:spcBef>
              <a:spcAft>
                <a:spcPts val="1600"/>
              </a:spcAft>
              <a:buNone/>
            </a:pPr>
            <a:r>
              <a:rPr lang="en">
                <a:solidFill>
                  <a:srgbClr val="434343"/>
                </a:solidFill>
                <a:latin typeface="Roboto Light"/>
                <a:ea typeface="Roboto Light"/>
                <a:cs typeface="Roboto Light"/>
                <a:sym typeface="Roboto Light"/>
              </a:rPr>
              <a:t>By default the current time will be selected which the user can change if he/she wishes to. These screens represent that selection. From here the user can proceed to select </a:t>
            </a:r>
            <a:r>
              <a:rPr lang="en">
                <a:solidFill>
                  <a:srgbClr val="434343"/>
                </a:solidFill>
                <a:latin typeface="Roboto Light"/>
                <a:ea typeface="Roboto Light"/>
                <a:cs typeface="Roboto Light"/>
                <a:sym typeface="Roboto Light"/>
              </a:rPr>
              <a:t>friends/referrals.</a:t>
            </a:r>
            <a:r>
              <a:rPr lang="en">
                <a:solidFill>
                  <a:srgbClr val="434343"/>
                </a:solidFill>
                <a:latin typeface="Roboto Light"/>
                <a:ea typeface="Roboto Light"/>
                <a:cs typeface="Roboto Light"/>
                <a:sym typeface="Roboto Light"/>
              </a:rPr>
              <a:t> </a:t>
            </a:r>
            <a:endParaRPr>
              <a:solidFill>
                <a:srgbClr val="434343"/>
              </a:solidFill>
              <a:latin typeface="Roboto Light"/>
              <a:ea typeface="Roboto Light"/>
              <a:cs typeface="Roboto Light"/>
              <a:sym typeface="Roboto Light"/>
            </a:endParaRPr>
          </a:p>
        </p:txBody>
      </p:sp>
      <p:pic>
        <p:nvPicPr>
          <p:cNvPr id="183" name="Google Shape;183;p30"/>
          <p:cNvPicPr preferRelativeResize="0"/>
          <p:nvPr/>
        </p:nvPicPr>
        <p:blipFill rotWithShape="1">
          <a:blip r:embed="rId3">
            <a:alphaModFix/>
          </a:blip>
          <a:srcRect b="0" l="0" r="0" t="0"/>
          <a:stretch/>
        </p:blipFill>
        <p:spPr>
          <a:xfrm>
            <a:off x="152400" y="228600"/>
            <a:ext cx="2610373" cy="4640654"/>
          </a:xfrm>
          <a:prstGeom prst="rect">
            <a:avLst/>
          </a:prstGeom>
          <a:noFill/>
          <a:ln>
            <a:noFill/>
          </a:ln>
        </p:spPr>
      </p:pic>
      <p:pic>
        <p:nvPicPr>
          <p:cNvPr id="184" name="Google Shape;184;p30"/>
          <p:cNvPicPr preferRelativeResize="0"/>
          <p:nvPr/>
        </p:nvPicPr>
        <p:blipFill rotWithShape="1">
          <a:blip r:embed="rId4">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1"/>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Selecting friends</a:t>
            </a:r>
            <a:endParaRPr sz="1400">
              <a:latin typeface="Roboto Light"/>
              <a:ea typeface="Roboto Light"/>
              <a:cs typeface="Roboto Light"/>
              <a:sym typeface="Roboto Light"/>
            </a:endParaRPr>
          </a:p>
        </p:txBody>
      </p:sp>
      <p:sp>
        <p:nvSpPr>
          <p:cNvPr id="190" name="Google Shape;190;p31"/>
          <p:cNvSpPr txBox="1"/>
          <p:nvPr>
            <p:ph idx="1" type="body"/>
          </p:nvPr>
        </p:nvSpPr>
        <p:spPr>
          <a:xfrm>
            <a:off x="578935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Roboto Light"/>
                <a:ea typeface="Roboto Light"/>
                <a:cs typeface="Roboto Light"/>
                <a:sym typeface="Roboto Light"/>
              </a:rPr>
              <a:t>Selecting friends from the referral list</a:t>
            </a:r>
            <a:endParaRPr>
              <a:solidFill>
                <a:srgbClr val="434343"/>
              </a:solidFill>
              <a:latin typeface="Roboto Medium"/>
              <a:ea typeface="Roboto Medium"/>
              <a:cs typeface="Roboto Medium"/>
              <a:sym typeface="Roboto Medium"/>
            </a:endParaRPr>
          </a:p>
          <a:p>
            <a:pPr indent="0" lvl="0" marL="0" rtl="0" algn="l">
              <a:spcBef>
                <a:spcPts val="1600"/>
              </a:spcBef>
              <a:spcAft>
                <a:spcPts val="1600"/>
              </a:spcAft>
              <a:buNone/>
            </a:pPr>
            <a:r>
              <a:rPr lang="en">
                <a:solidFill>
                  <a:srgbClr val="434343"/>
                </a:solidFill>
                <a:latin typeface="Roboto Light"/>
                <a:ea typeface="Roboto Light"/>
                <a:cs typeface="Roboto Light"/>
                <a:sym typeface="Roboto Light"/>
              </a:rPr>
              <a:t>From here user can select a friend or multiple friends. This list is categorised under ‘Saving’, ‘Paid’ and ‘Collected’. So that user knows who he/she need to send the message that they have selected on the ‘Select a message’ screen.</a:t>
            </a:r>
            <a:endParaRPr>
              <a:solidFill>
                <a:srgbClr val="434343"/>
              </a:solidFill>
              <a:latin typeface="Roboto Light"/>
              <a:ea typeface="Roboto Light"/>
              <a:cs typeface="Roboto Light"/>
              <a:sym typeface="Roboto Light"/>
            </a:endParaRPr>
          </a:p>
        </p:txBody>
      </p:sp>
      <p:pic>
        <p:nvPicPr>
          <p:cNvPr id="191" name="Google Shape;191;p31"/>
          <p:cNvPicPr preferRelativeResize="0"/>
          <p:nvPr/>
        </p:nvPicPr>
        <p:blipFill rotWithShape="1">
          <a:blip r:embed="rId3">
            <a:alphaModFix/>
          </a:blip>
          <a:srcRect b="0" l="0" r="0" t="0"/>
          <a:stretch/>
        </p:blipFill>
        <p:spPr>
          <a:xfrm>
            <a:off x="152400" y="228600"/>
            <a:ext cx="2610373" cy="4640654"/>
          </a:xfrm>
          <a:prstGeom prst="rect">
            <a:avLst/>
          </a:prstGeom>
          <a:noFill/>
          <a:ln>
            <a:noFill/>
          </a:ln>
        </p:spPr>
      </p:pic>
      <p:pic>
        <p:nvPicPr>
          <p:cNvPr id="192" name="Google Shape;192;p31"/>
          <p:cNvPicPr preferRelativeResize="0"/>
          <p:nvPr/>
        </p:nvPicPr>
        <p:blipFill rotWithShape="1">
          <a:blip r:embed="rId4">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Invite your friends</a:t>
            </a:r>
            <a:endParaRPr sz="1800">
              <a:latin typeface="Roboto Light"/>
              <a:ea typeface="Roboto Light"/>
              <a:cs typeface="Roboto Light"/>
              <a:sym typeface="Roboto Light"/>
            </a:endParaRPr>
          </a:p>
        </p:txBody>
      </p:sp>
      <p:sp>
        <p:nvSpPr>
          <p:cNvPr id="61" name="Google Shape;61;p14"/>
          <p:cNvSpPr txBox="1"/>
          <p:nvPr>
            <p:ph idx="1" type="body"/>
          </p:nvPr>
        </p:nvSpPr>
        <p:spPr>
          <a:xfrm>
            <a:off x="578935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434343"/>
                </a:solidFill>
                <a:latin typeface="Roboto Light"/>
                <a:ea typeface="Roboto Light"/>
                <a:cs typeface="Roboto Light"/>
                <a:sym typeface="Roboto Light"/>
              </a:rPr>
              <a:t>It all starts from here.</a:t>
            </a:r>
            <a:endParaRPr>
              <a:solidFill>
                <a:srgbClr val="434343"/>
              </a:solidFill>
              <a:latin typeface="Roboto Light"/>
              <a:ea typeface="Roboto Light"/>
              <a:cs typeface="Roboto Light"/>
              <a:sym typeface="Roboto Light"/>
            </a:endParaRPr>
          </a:p>
        </p:txBody>
      </p:sp>
      <p:pic>
        <p:nvPicPr>
          <p:cNvPr id="62" name="Google Shape;62;p14"/>
          <p:cNvPicPr preferRelativeResize="0"/>
          <p:nvPr/>
        </p:nvPicPr>
        <p:blipFill rotWithShape="1">
          <a:blip r:embed="rId3">
            <a:alphaModFix/>
          </a:blip>
          <a:srcRect b="0" l="0" r="0" t="0"/>
          <a:stretch/>
        </p:blipFill>
        <p:spPr>
          <a:xfrm>
            <a:off x="1524000" y="152400"/>
            <a:ext cx="2721770" cy="483870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idx="1" type="subTitle"/>
          </p:nvPr>
        </p:nvSpPr>
        <p:spPr>
          <a:xfrm>
            <a:off x="311700" y="21483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Thin"/>
                <a:ea typeface="Roboto Thin"/>
                <a:cs typeface="Roboto Thin"/>
                <a:sym typeface="Roboto Thin"/>
              </a:rPr>
              <a:t>Thank you!</a:t>
            </a:r>
            <a:endParaRPr>
              <a:latin typeface="Roboto Thin"/>
              <a:ea typeface="Roboto Thin"/>
              <a:cs typeface="Roboto Thin"/>
              <a:sym typeface="Roboto Thi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Bronze Status</a:t>
            </a:r>
            <a:endParaRPr sz="1400">
              <a:latin typeface="Roboto Light"/>
              <a:ea typeface="Roboto Light"/>
              <a:cs typeface="Roboto Light"/>
              <a:sym typeface="Roboto Light"/>
            </a:endParaRPr>
          </a:p>
        </p:txBody>
      </p:sp>
      <p:sp>
        <p:nvSpPr>
          <p:cNvPr id="68" name="Google Shape;68;p15"/>
          <p:cNvSpPr txBox="1"/>
          <p:nvPr>
            <p:ph idx="1" type="body"/>
          </p:nvPr>
        </p:nvSpPr>
        <p:spPr>
          <a:xfrm>
            <a:off x="578935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434343"/>
                </a:solidFill>
                <a:latin typeface="Roboto Light"/>
                <a:ea typeface="Roboto Light"/>
                <a:cs typeface="Roboto Light"/>
                <a:sym typeface="Roboto Light"/>
              </a:rPr>
              <a:t>Once one of the referral buys a cooker. He/she happens to be the users first at that point. The referrer gets a notification in form of a dialogue box informing about it and invites them to check the new status page (this is essentially the ‘Invite your friends’ screen changing the theme to ‘Bronze’ (the first objective in the referral program).</a:t>
            </a:r>
            <a:endParaRPr>
              <a:solidFill>
                <a:srgbClr val="434343"/>
              </a:solidFill>
              <a:latin typeface="Roboto Light"/>
              <a:ea typeface="Roboto Light"/>
              <a:cs typeface="Roboto Light"/>
              <a:sym typeface="Roboto Light"/>
            </a:endParaRPr>
          </a:p>
        </p:txBody>
      </p:sp>
      <p:pic>
        <p:nvPicPr>
          <p:cNvPr id="69" name="Google Shape;69;p15"/>
          <p:cNvPicPr preferRelativeResize="0"/>
          <p:nvPr/>
        </p:nvPicPr>
        <p:blipFill rotWithShape="1">
          <a:blip r:embed="rId4">
            <a:alphaModFix/>
          </a:blip>
          <a:srcRect b="0" l="0" r="0" t="0"/>
          <a:stretch/>
        </p:blipFill>
        <p:spPr>
          <a:xfrm>
            <a:off x="152400" y="228600"/>
            <a:ext cx="2610373" cy="4640654"/>
          </a:xfrm>
          <a:prstGeom prst="rect">
            <a:avLst/>
          </a:prstGeom>
          <a:noFill/>
          <a:ln>
            <a:noFill/>
          </a:ln>
        </p:spPr>
      </p:pic>
      <p:pic>
        <p:nvPicPr>
          <p:cNvPr id="70" name="Google Shape;70;p15"/>
          <p:cNvPicPr preferRelativeResize="0"/>
          <p:nvPr/>
        </p:nvPicPr>
        <p:blipFill rotWithShape="1">
          <a:blip r:embed="rId5">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Silver</a:t>
            </a:r>
            <a:r>
              <a:rPr lang="en" sz="1800">
                <a:latin typeface="Roboto Light"/>
                <a:ea typeface="Roboto Light"/>
                <a:cs typeface="Roboto Light"/>
                <a:sym typeface="Roboto Light"/>
              </a:rPr>
              <a:t> Status</a:t>
            </a:r>
            <a:endParaRPr sz="1400">
              <a:latin typeface="Roboto Light"/>
              <a:ea typeface="Roboto Light"/>
              <a:cs typeface="Roboto Light"/>
              <a:sym typeface="Roboto Light"/>
            </a:endParaRPr>
          </a:p>
        </p:txBody>
      </p:sp>
      <p:sp>
        <p:nvSpPr>
          <p:cNvPr id="76" name="Google Shape;76;p16"/>
          <p:cNvSpPr txBox="1"/>
          <p:nvPr>
            <p:ph idx="1" type="body"/>
          </p:nvPr>
        </p:nvSpPr>
        <p:spPr>
          <a:xfrm>
            <a:off x="5789350" y="1389600"/>
            <a:ext cx="2952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434343"/>
                </a:solidFill>
                <a:latin typeface="Roboto Light"/>
                <a:ea typeface="Roboto Light"/>
                <a:cs typeface="Roboto Light"/>
                <a:sym typeface="Roboto Light"/>
              </a:rPr>
              <a:t>This will appear when the user manages to sell the 3rd cooker.</a:t>
            </a:r>
            <a:endParaRPr>
              <a:solidFill>
                <a:srgbClr val="434343"/>
              </a:solidFill>
              <a:latin typeface="Roboto Light"/>
              <a:ea typeface="Roboto Light"/>
              <a:cs typeface="Roboto Light"/>
              <a:sym typeface="Roboto Light"/>
            </a:endParaRPr>
          </a:p>
        </p:txBody>
      </p:sp>
      <p:pic>
        <p:nvPicPr>
          <p:cNvPr id="77" name="Google Shape;77;p16"/>
          <p:cNvPicPr preferRelativeResize="0"/>
          <p:nvPr/>
        </p:nvPicPr>
        <p:blipFill rotWithShape="1">
          <a:blip r:embed="rId4">
            <a:alphaModFix/>
          </a:blip>
          <a:srcRect b="0" l="0" r="0" t="0"/>
          <a:stretch/>
        </p:blipFill>
        <p:spPr>
          <a:xfrm>
            <a:off x="152400" y="228600"/>
            <a:ext cx="2610373" cy="4640654"/>
          </a:xfrm>
          <a:prstGeom prst="rect">
            <a:avLst/>
          </a:prstGeom>
          <a:noFill/>
          <a:ln>
            <a:noFill/>
          </a:ln>
        </p:spPr>
      </p:pic>
      <p:pic>
        <p:nvPicPr>
          <p:cNvPr id="78" name="Google Shape;78;p16"/>
          <p:cNvPicPr preferRelativeResize="0"/>
          <p:nvPr/>
        </p:nvPicPr>
        <p:blipFill rotWithShape="1">
          <a:blip r:embed="rId5">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Gold</a:t>
            </a:r>
            <a:r>
              <a:rPr lang="en" sz="1800">
                <a:latin typeface="Roboto Light"/>
                <a:ea typeface="Roboto Light"/>
                <a:cs typeface="Roboto Light"/>
                <a:sym typeface="Roboto Light"/>
              </a:rPr>
              <a:t> Status</a:t>
            </a:r>
            <a:endParaRPr sz="1400">
              <a:latin typeface="Roboto Light"/>
              <a:ea typeface="Roboto Light"/>
              <a:cs typeface="Roboto Light"/>
              <a:sym typeface="Roboto Light"/>
            </a:endParaRPr>
          </a:p>
        </p:txBody>
      </p:sp>
      <p:sp>
        <p:nvSpPr>
          <p:cNvPr id="84" name="Google Shape;84;p17"/>
          <p:cNvSpPr txBox="1"/>
          <p:nvPr>
            <p:ph idx="1" type="body"/>
          </p:nvPr>
        </p:nvSpPr>
        <p:spPr>
          <a:xfrm>
            <a:off x="5789350" y="1389600"/>
            <a:ext cx="2952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434343"/>
                </a:solidFill>
                <a:latin typeface="Roboto Light"/>
                <a:ea typeface="Roboto Light"/>
                <a:cs typeface="Roboto Light"/>
                <a:sym typeface="Roboto Light"/>
              </a:rPr>
              <a:t>This is achieved when the users sells the 5th cooker.</a:t>
            </a:r>
            <a:endParaRPr>
              <a:solidFill>
                <a:srgbClr val="434343"/>
              </a:solidFill>
              <a:latin typeface="Roboto Light"/>
              <a:ea typeface="Roboto Light"/>
              <a:cs typeface="Roboto Light"/>
              <a:sym typeface="Roboto Light"/>
            </a:endParaRPr>
          </a:p>
        </p:txBody>
      </p:sp>
      <p:pic>
        <p:nvPicPr>
          <p:cNvPr id="85" name="Google Shape;85;p17"/>
          <p:cNvPicPr preferRelativeResize="0"/>
          <p:nvPr/>
        </p:nvPicPr>
        <p:blipFill rotWithShape="1">
          <a:blip r:embed="rId4">
            <a:alphaModFix/>
          </a:blip>
          <a:srcRect b="0" l="0" r="0" t="0"/>
          <a:stretch/>
        </p:blipFill>
        <p:spPr>
          <a:xfrm>
            <a:off x="152400" y="228600"/>
            <a:ext cx="2610373" cy="4640654"/>
          </a:xfrm>
          <a:prstGeom prst="rect">
            <a:avLst/>
          </a:prstGeom>
          <a:noFill/>
          <a:ln>
            <a:noFill/>
          </a:ln>
        </p:spPr>
      </p:pic>
      <p:pic>
        <p:nvPicPr>
          <p:cNvPr id="86" name="Google Shape;86;p17"/>
          <p:cNvPicPr preferRelativeResize="0"/>
          <p:nvPr/>
        </p:nvPicPr>
        <p:blipFill rotWithShape="1">
          <a:blip r:embed="rId5">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5789350" y="4794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Ambassador</a:t>
            </a:r>
            <a:endParaRPr sz="1400">
              <a:latin typeface="Roboto Light"/>
              <a:ea typeface="Roboto Light"/>
              <a:cs typeface="Roboto Light"/>
              <a:sym typeface="Roboto Light"/>
            </a:endParaRPr>
          </a:p>
        </p:txBody>
      </p:sp>
      <p:sp>
        <p:nvSpPr>
          <p:cNvPr id="92" name="Google Shape;92;p18"/>
          <p:cNvSpPr txBox="1"/>
          <p:nvPr>
            <p:ph idx="1" type="body"/>
          </p:nvPr>
        </p:nvSpPr>
        <p:spPr>
          <a:xfrm>
            <a:off x="5789350" y="1313400"/>
            <a:ext cx="2952000" cy="338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Roboto Light"/>
                <a:ea typeface="Roboto Light"/>
                <a:cs typeface="Roboto Light"/>
                <a:sym typeface="Roboto Light"/>
              </a:rPr>
              <a:t>This is the final level of the referral program. From here users will continue getting max bonus of 250 KSh per cooker sold. Also this level unlocks the 2 new features. However, users can still continue adding more </a:t>
            </a:r>
            <a:r>
              <a:rPr lang="en">
                <a:solidFill>
                  <a:srgbClr val="434343"/>
                </a:solidFill>
                <a:latin typeface="Roboto Light"/>
                <a:ea typeface="Roboto Light"/>
                <a:cs typeface="Roboto Light"/>
                <a:sym typeface="Roboto Light"/>
              </a:rPr>
              <a:t>friends</a:t>
            </a:r>
            <a:r>
              <a:rPr lang="en">
                <a:solidFill>
                  <a:srgbClr val="434343"/>
                </a:solidFill>
                <a:latin typeface="Roboto Light"/>
                <a:ea typeface="Roboto Light"/>
                <a:cs typeface="Roboto Light"/>
                <a:sym typeface="Roboto Light"/>
              </a:rPr>
              <a:t>.</a:t>
            </a:r>
            <a:endParaRPr>
              <a:solidFill>
                <a:srgbClr val="434343"/>
              </a:solidFill>
              <a:latin typeface="Roboto Light"/>
              <a:ea typeface="Roboto Light"/>
              <a:cs typeface="Roboto Light"/>
              <a:sym typeface="Roboto Light"/>
            </a:endParaRPr>
          </a:p>
          <a:p>
            <a:pPr indent="0" lvl="0" marL="0" rtl="0" algn="l">
              <a:spcBef>
                <a:spcPts val="1600"/>
              </a:spcBef>
              <a:spcAft>
                <a:spcPts val="0"/>
              </a:spcAft>
              <a:buNone/>
            </a:pPr>
            <a:r>
              <a:rPr lang="en">
                <a:solidFill>
                  <a:srgbClr val="434343"/>
                </a:solidFill>
                <a:latin typeface="Roboto Light"/>
                <a:ea typeface="Roboto Light"/>
                <a:cs typeface="Roboto Light"/>
                <a:sym typeface="Roboto Light"/>
              </a:rPr>
              <a:t>Feature 1. Checking progress of the </a:t>
            </a:r>
            <a:r>
              <a:rPr lang="en">
                <a:solidFill>
                  <a:srgbClr val="434343"/>
                </a:solidFill>
                <a:latin typeface="Roboto Light"/>
                <a:ea typeface="Roboto Light"/>
                <a:cs typeface="Roboto Light"/>
                <a:sym typeface="Roboto Light"/>
              </a:rPr>
              <a:t>referrals is possible (the user can also send personal message for high conversion rate).</a:t>
            </a:r>
            <a:endParaRPr>
              <a:solidFill>
                <a:srgbClr val="434343"/>
              </a:solidFill>
              <a:latin typeface="Roboto Light"/>
              <a:ea typeface="Roboto Light"/>
              <a:cs typeface="Roboto Light"/>
              <a:sym typeface="Roboto Light"/>
            </a:endParaRPr>
          </a:p>
          <a:p>
            <a:pPr indent="0" lvl="0" marL="0" rtl="0" algn="l">
              <a:spcBef>
                <a:spcPts val="1600"/>
              </a:spcBef>
              <a:spcAft>
                <a:spcPts val="1600"/>
              </a:spcAft>
              <a:buNone/>
            </a:pPr>
            <a:r>
              <a:rPr lang="en">
                <a:solidFill>
                  <a:srgbClr val="434343"/>
                </a:solidFill>
                <a:latin typeface="Roboto Light"/>
                <a:ea typeface="Roboto Light"/>
                <a:cs typeface="Roboto Light"/>
                <a:sym typeface="Roboto Light"/>
              </a:rPr>
              <a:t>Feature 2. The user can send messages to a group of friends at once. These messages can also be scheduled for future date &amp; time.</a:t>
            </a:r>
            <a:r>
              <a:rPr lang="en">
                <a:solidFill>
                  <a:srgbClr val="434343"/>
                </a:solidFill>
                <a:latin typeface="Roboto Light"/>
                <a:ea typeface="Roboto Light"/>
                <a:cs typeface="Roboto Light"/>
                <a:sym typeface="Roboto Light"/>
              </a:rPr>
              <a:t> </a:t>
            </a:r>
            <a:endParaRPr>
              <a:solidFill>
                <a:srgbClr val="434343"/>
              </a:solidFill>
              <a:latin typeface="Roboto Light"/>
              <a:ea typeface="Roboto Light"/>
              <a:cs typeface="Roboto Light"/>
              <a:sym typeface="Roboto Light"/>
            </a:endParaRPr>
          </a:p>
        </p:txBody>
      </p:sp>
      <p:pic>
        <p:nvPicPr>
          <p:cNvPr id="93" name="Google Shape;93;p18"/>
          <p:cNvPicPr preferRelativeResize="0"/>
          <p:nvPr/>
        </p:nvPicPr>
        <p:blipFill rotWithShape="1">
          <a:blip r:embed="rId4">
            <a:alphaModFix/>
          </a:blip>
          <a:srcRect b="0" l="0" r="0" t="0"/>
          <a:stretch/>
        </p:blipFill>
        <p:spPr>
          <a:xfrm>
            <a:off x="152400" y="228600"/>
            <a:ext cx="2610373" cy="4640654"/>
          </a:xfrm>
          <a:prstGeom prst="rect">
            <a:avLst/>
          </a:prstGeom>
          <a:noFill/>
          <a:ln>
            <a:noFill/>
          </a:ln>
        </p:spPr>
      </p:pic>
      <p:pic>
        <p:nvPicPr>
          <p:cNvPr id="94" name="Google Shape;94;p18"/>
          <p:cNvPicPr preferRelativeResize="0"/>
          <p:nvPr/>
        </p:nvPicPr>
        <p:blipFill rotWithShape="1">
          <a:blip r:embed="rId5">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Roboto Light"/>
                <a:ea typeface="Roboto Light"/>
                <a:cs typeface="Roboto Light"/>
                <a:sym typeface="Roboto Light"/>
              </a:rPr>
              <a:t>Periodic</a:t>
            </a:r>
            <a:r>
              <a:rPr lang="en" sz="1800">
                <a:latin typeface="Roboto Light"/>
                <a:ea typeface="Roboto Light"/>
                <a:cs typeface="Roboto Light"/>
                <a:sym typeface="Roboto Light"/>
              </a:rPr>
              <a:t> words of encouragement</a:t>
            </a:r>
            <a:endParaRPr sz="1400">
              <a:latin typeface="Roboto Light"/>
              <a:ea typeface="Roboto Light"/>
              <a:cs typeface="Roboto Light"/>
              <a:sym typeface="Roboto Light"/>
            </a:endParaRPr>
          </a:p>
        </p:txBody>
      </p:sp>
      <p:sp>
        <p:nvSpPr>
          <p:cNvPr id="100" name="Google Shape;100;p19"/>
          <p:cNvSpPr txBox="1"/>
          <p:nvPr>
            <p:ph idx="1" type="body"/>
          </p:nvPr>
        </p:nvSpPr>
        <p:spPr>
          <a:xfrm>
            <a:off x="5789350" y="1389600"/>
            <a:ext cx="2952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434343"/>
                </a:solidFill>
                <a:latin typeface="Roboto Light"/>
                <a:ea typeface="Roboto Light"/>
                <a:cs typeface="Roboto Light"/>
                <a:sym typeface="Roboto Light"/>
              </a:rPr>
              <a:t>The users would be send regularly these notification and would be encouraged to push to achieve the highest level.</a:t>
            </a:r>
            <a:endParaRPr>
              <a:solidFill>
                <a:srgbClr val="434343"/>
              </a:solidFill>
              <a:latin typeface="Roboto Light"/>
              <a:ea typeface="Roboto Light"/>
              <a:cs typeface="Roboto Light"/>
              <a:sym typeface="Roboto Light"/>
            </a:endParaRPr>
          </a:p>
        </p:txBody>
      </p:sp>
      <p:pic>
        <p:nvPicPr>
          <p:cNvPr id="101" name="Google Shape;101;p19"/>
          <p:cNvPicPr preferRelativeResize="0"/>
          <p:nvPr/>
        </p:nvPicPr>
        <p:blipFill rotWithShape="1">
          <a:blip r:embed="rId3">
            <a:alphaModFix/>
          </a:blip>
          <a:srcRect b="0" l="0" r="0" t="0"/>
          <a:stretch/>
        </p:blipFill>
        <p:spPr>
          <a:xfrm>
            <a:off x="1739677" y="228600"/>
            <a:ext cx="2610373" cy="464065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5789350" y="5556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1800">
                <a:latin typeface="Roboto Light"/>
                <a:ea typeface="Roboto Light"/>
                <a:cs typeface="Roboto Light"/>
                <a:sym typeface="Roboto Light"/>
              </a:rPr>
              <a:t>Checking progress of the referrals</a:t>
            </a:r>
            <a:endParaRPr sz="1400">
              <a:latin typeface="Roboto Light"/>
              <a:ea typeface="Roboto Light"/>
              <a:cs typeface="Roboto Light"/>
              <a:sym typeface="Roboto Light"/>
            </a:endParaRPr>
          </a:p>
        </p:txBody>
      </p:sp>
      <p:sp>
        <p:nvSpPr>
          <p:cNvPr id="107" name="Google Shape;107;p20"/>
          <p:cNvSpPr txBox="1"/>
          <p:nvPr>
            <p:ph idx="1" type="body"/>
          </p:nvPr>
        </p:nvSpPr>
        <p:spPr>
          <a:xfrm>
            <a:off x="5789350" y="1389600"/>
            <a:ext cx="2952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34343"/>
                </a:solidFill>
                <a:latin typeface="Roboto Light"/>
                <a:ea typeface="Roboto Light"/>
                <a:cs typeface="Roboto Light"/>
                <a:sym typeface="Roboto Light"/>
              </a:rPr>
              <a:t>Here the user can check on the progress made by the invited friends. These are further </a:t>
            </a:r>
            <a:r>
              <a:rPr lang="en">
                <a:solidFill>
                  <a:srgbClr val="434343"/>
                </a:solidFill>
                <a:latin typeface="Roboto Light"/>
                <a:ea typeface="Roboto Light"/>
                <a:cs typeface="Roboto Light"/>
                <a:sym typeface="Roboto Light"/>
              </a:rPr>
              <a:t>segregated into 3 categories ‘Saving’, ‘Paid’ and ‘Collected’.</a:t>
            </a:r>
            <a:endParaRPr>
              <a:solidFill>
                <a:srgbClr val="434343"/>
              </a:solidFill>
              <a:latin typeface="Roboto Light"/>
              <a:ea typeface="Roboto Light"/>
              <a:cs typeface="Roboto Light"/>
              <a:sym typeface="Roboto Light"/>
            </a:endParaRPr>
          </a:p>
          <a:p>
            <a:pPr indent="0" lvl="0" marL="0" rtl="0" algn="l">
              <a:spcBef>
                <a:spcPts val="1600"/>
              </a:spcBef>
              <a:spcAft>
                <a:spcPts val="1600"/>
              </a:spcAft>
              <a:buNone/>
            </a:pPr>
            <a:r>
              <a:rPr lang="en">
                <a:solidFill>
                  <a:srgbClr val="434343"/>
                </a:solidFill>
                <a:latin typeface="Roboto Light"/>
                <a:ea typeface="Roboto Light"/>
                <a:cs typeface="Roboto Light"/>
                <a:sym typeface="Roboto Light"/>
              </a:rPr>
              <a:t>The table updates dynamically by showing the latest top-ups first on that particular day addinationaly they are shown as per previous dates as well (based on the latest activity that happened on that date) for eg.: if ‘Gakuru’ tops up today, then that friends will appear at the top and will be removed from ‘26 Wednesday’. As that friend has topped up recently.</a:t>
            </a:r>
            <a:endParaRPr>
              <a:solidFill>
                <a:srgbClr val="434343"/>
              </a:solidFill>
              <a:latin typeface="Roboto Light"/>
              <a:ea typeface="Roboto Light"/>
              <a:cs typeface="Roboto Light"/>
              <a:sym typeface="Roboto Light"/>
            </a:endParaRPr>
          </a:p>
        </p:txBody>
      </p:sp>
      <p:pic>
        <p:nvPicPr>
          <p:cNvPr id="108" name="Google Shape;108;p20"/>
          <p:cNvPicPr preferRelativeResize="0"/>
          <p:nvPr/>
        </p:nvPicPr>
        <p:blipFill rotWithShape="1">
          <a:blip r:embed="rId3">
            <a:alphaModFix/>
          </a:blip>
          <a:srcRect b="0" l="0" r="0" t="0"/>
          <a:stretch/>
        </p:blipFill>
        <p:spPr>
          <a:xfrm>
            <a:off x="152400" y="228600"/>
            <a:ext cx="2610373" cy="4640654"/>
          </a:xfrm>
          <a:prstGeom prst="rect">
            <a:avLst/>
          </a:prstGeom>
          <a:noFill/>
          <a:ln>
            <a:noFill/>
          </a:ln>
        </p:spPr>
      </p:pic>
      <p:pic>
        <p:nvPicPr>
          <p:cNvPr id="109" name="Google Shape;109;p20"/>
          <p:cNvPicPr preferRelativeResize="0"/>
          <p:nvPr/>
        </p:nvPicPr>
        <p:blipFill rotWithShape="1">
          <a:blip r:embed="rId4">
            <a:alphaModFix/>
          </a:blip>
          <a:srcRect b="0" l="0" r="0" t="0"/>
          <a:stretch/>
        </p:blipFill>
        <p:spPr>
          <a:xfrm>
            <a:off x="3026569" y="228600"/>
            <a:ext cx="2610382" cy="464067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5798400" y="2379275"/>
            <a:ext cx="2808000" cy="33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200">
                <a:latin typeface="Roboto Light"/>
                <a:ea typeface="Roboto Light"/>
                <a:cs typeface="Roboto Light"/>
                <a:sym typeface="Roboto Light"/>
              </a:rPr>
              <a:t>Screen 3 from the previous journey</a:t>
            </a:r>
            <a:endParaRPr sz="1200">
              <a:latin typeface="Roboto Light"/>
              <a:ea typeface="Roboto Light"/>
              <a:cs typeface="Roboto Light"/>
              <a:sym typeface="Roboto Light"/>
            </a:endParaRPr>
          </a:p>
        </p:txBody>
      </p:sp>
      <p:pic>
        <p:nvPicPr>
          <p:cNvPr id="115" name="Google Shape;115;p21"/>
          <p:cNvPicPr preferRelativeResize="0"/>
          <p:nvPr/>
        </p:nvPicPr>
        <p:blipFill rotWithShape="1">
          <a:blip r:embed="rId3">
            <a:alphaModFix/>
          </a:blip>
          <a:srcRect b="0" l="0" r="0" t="0"/>
          <a:stretch/>
        </p:blipFill>
        <p:spPr>
          <a:xfrm>
            <a:off x="1752600" y="228600"/>
            <a:ext cx="2610374" cy="464065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